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D98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624" autoAdjust="0"/>
  </p:normalViewPr>
  <p:slideViewPr>
    <p:cSldViewPr snapToGrid="0">
      <p:cViewPr varScale="1">
        <p:scale>
          <a:sx n="102" d="100"/>
          <a:sy n="102" d="100"/>
        </p:scale>
        <p:origin x="-828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49502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2003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0988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9299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360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1649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1273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35231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8868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1731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3523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1DB3-C052-4AF2-83CF-B52500D7F5A2}" type="datetimeFigureOut">
              <a:rPr lang="ru-RU" smtClean="0"/>
              <a:pPr/>
              <a:t>15.09.2023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EA771-2202-42CC-8314-6555CCFA993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1730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https://c3.emosurf.com/0005yS00rnN40g8/2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0" t="9165" r="5512" b="22586"/>
          <a:stretch/>
        </p:blipFill>
        <p:spPr bwMode="auto">
          <a:xfrm>
            <a:off x="665711" y="1270673"/>
            <a:ext cx="7833674" cy="3930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747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3.postila.ru/storage/11552000/11529795/541560ff71b1bea3492657c6013fc7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966" b="65914"/>
          <a:stretch/>
        </p:blipFill>
        <p:spPr bwMode="auto">
          <a:xfrm>
            <a:off x="736146" y="0"/>
            <a:ext cx="7725590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kulturologia.ru/files/u8921/filol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64" t="20402" r="5126" b="23725"/>
          <a:stretch/>
        </p:blipFill>
        <p:spPr bwMode="auto">
          <a:xfrm>
            <a:off x="800642" y="2844800"/>
            <a:ext cx="7661094" cy="281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2550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1.wp.com/kalambur.mcdir.ru/wp-content/uploads/2020/03/KoP4LAQyv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340" t="18262" r="15041" b="31936"/>
          <a:stretch/>
        </p:blipFill>
        <p:spPr bwMode="auto">
          <a:xfrm>
            <a:off x="609599" y="624115"/>
            <a:ext cx="8196239" cy="50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747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hoto.7ya.ru/ph/2015/11/18/144787348779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56" t="24706" r="7718" b="20762"/>
          <a:stretch/>
        </p:blipFill>
        <p:spPr bwMode="auto">
          <a:xfrm>
            <a:off x="783770" y="145142"/>
            <a:ext cx="7686532" cy="313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batona.net/uploads/posts/2014-01/1389237037_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7955"/>
          <a:stretch/>
        </p:blipFill>
        <p:spPr bwMode="auto">
          <a:xfrm>
            <a:off x="585650" y="3280228"/>
            <a:ext cx="8307173" cy="33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733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vatars.mds.yandex.net/get-zen_doc/1132604/pub_5cc45c5487569900b3651e85_5cc45ca3589ccd00b22879a8/scale_12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02" t="34832" r="5245" b="32614"/>
          <a:stretch/>
        </p:blipFill>
        <p:spPr bwMode="auto">
          <a:xfrm>
            <a:off x="259090" y="174171"/>
            <a:ext cx="8546450" cy="195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knowledgeblog.ru/u1/photo933B/20379257620-0/origina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10" t="10608" r="3473" b="13928"/>
          <a:stretch/>
        </p:blipFill>
        <p:spPr bwMode="auto">
          <a:xfrm>
            <a:off x="665215" y="2423886"/>
            <a:ext cx="7918307" cy="387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470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madamam.ru/sites/default/files/styles/node_big/public/28468231_768022636724482_8321291201085698845_n.jpg?itok=jXonZ09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53" t="24608" r="3654" b="26253"/>
          <a:stretch/>
        </p:blipFill>
        <p:spPr bwMode="auto">
          <a:xfrm>
            <a:off x="395109" y="159657"/>
            <a:ext cx="8748891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factroom.ru/wp-content/uploads/2016/11/13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95" t="23881" r="7477" b="18854"/>
          <a:stretch/>
        </p:blipFill>
        <p:spPr bwMode="auto">
          <a:xfrm>
            <a:off x="395109" y="3158935"/>
            <a:ext cx="8342982" cy="293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516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avatars.mds.yandex.net/get-zen_doc/1804213/pub_5cc45c5487569900b3651e85_5cc45caa89bd7700af20cd42/scale_12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22" t="37403" r="9816" b="39394"/>
          <a:stretch/>
        </p:blipFill>
        <p:spPr bwMode="auto">
          <a:xfrm>
            <a:off x="316277" y="116115"/>
            <a:ext cx="8519235" cy="153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1.wp.com/static.kulturologia.ru/files/u18955/fil_humor_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417" t="38518" r="17406" b="44212"/>
          <a:stretch/>
        </p:blipFill>
        <p:spPr bwMode="auto">
          <a:xfrm>
            <a:off x="1698171" y="1814283"/>
            <a:ext cx="6056145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fsd.multiurok.ru/viewImage.php?image=http://www.kulturologia.ru/files/u18955/fil_humor_1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727" t="20910" r="7158" b="20508"/>
          <a:stretch/>
        </p:blipFill>
        <p:spPr bwMode="auto">
          <a:xfrm>
            <a:off x="478971" y="2931884"/>
            <a:ext cx="8191342" cy="36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611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velibekov.ru/wp-content/uploads/2017/05/14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3" t="24920" r="1278" b="20259"/>
          <a:stretch/>
        </p:blipFill>
        <p:spPr bwMode="auto">
          <a:xfrm>
            <a:off x="174171" y="856342"/>
            <a:ext cx="8853715" cy="454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196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kulturologia.ru/files/u8921/filol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97" t="19314" r="3503" b="21185"/>
          <a:stretch/>
        </p:blipFill>
        <p:spPr bwMode="auto">
          <a:xfrm>
            <a:off x="872276" y="0"/>
            <a:ext cx="7429896" cy="28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.mycdn.me/i?r=AzEPZsRbOZEKgBhR0XGMT1RkRVQuW5ETSlRFFmYBHe4IhKaKTM5SRkZCeTgDn6uOyic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56" t="18667" r="10686" b="16190"/>
          <a:stretch/>
        </p:blipFill>
        <p:spPr bwMode="auto">
          <a:xfrm>
            <a:off x="458293" y="3047999"/>
            <a:ext cx="8257862" cy="341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888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g0.joyreactor.cc/pics/post/%D0%B0%D0%BD%D0%B5%D0%BA%D0%B4%D0%BE%D1%82%D1%8B-%D1%80%D0%B6%D0%B0%D1%87%D0%BD%D1%8B%D0%B5-%D0%B0%D0%BD%D0%B5%D0%BA%D0%B4%D0%BE%D1%82%D1%8B-192270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85" t="3567" r="11447" b="17935"/>
          <a:stretch/>
        </p:blipFill>
        <p:spPr bwMode="auto">
          <a:xfrm>
            <a:off x="785358" y="130627"/>
            <a:ext cx="7690986" cy="31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www.factroom.ru/wp-content/uploads/2016/11/8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74" t="24603" r="3398" b="20726"/>
          <a:stretch/>
        </p:blipFill>
        <p:spPr bwMode="auto">
          <a:xfrm>
            <a:off x="319315" y="3657599"/>
            <a:ext cx="8364223" cy="258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0830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kulturologia.ru/files/u8921/filol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728" t="15323" r="8292" b="13566"/>
          <a:stretch/>
        </p:blipFill>
        <p:spPr bwMode="auto">
          <a:xfrm>
            <a:off x="773403" y="101600"/>
            <a:ext cx="7485226" cy="39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nteresnyefakty.org/wp-content/uploads/Tonkiy-YUmor-Filologi-SHutyat-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091" t="34832" r="13460" b="36770"/>
          <a:stretch/>
        </p:blipFill>
        <p:spPr bwMode="auto">
          <a:xfrm>
            <a:off x="270094" y="4277657"/>
            <a:ext cx="8491844" cy="20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195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657" y="116114"/>
            <a:ext cx="88537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Льюис </a:t>
            </a:r>
            <a:r>
              <a:rPr lang="ru-RU" sz="3000" dirty="0" err="1"/>
              <a:t>Кэролл</a:t>
            </a:r>
            <a:r>
              <a:rPr lang="ru-RU" sz="3000" dirty="0"/>
              <a:t>, проезжая по России, записал чудное русское слово «защищающихся» (</a:t>
            </a:r>
            <a:r>
              <a:rPr lang="ru-RU" sz="3000" dirty="0" err="1"/>
              <a:t>thоsе</a:t>
            </a:r>
            <a:r>
              <a:rPr lang="ru-RU" sz="3000" dirty="0"/>
              <a:t> </a:t>
            </a:r>
            <a:r>
              <a:rPr lang="ru-RU" sz="3000" dirty="0" err="1"/>
              <a:t>whо</a:t>
            </a:r>
            <a:r>
              <a:rPr lang="ru-RU" sz="3000" dirty="0"/>
              <a:t> </a:t>
            </a:r>
            <a:r>
              <a:rPr lang="ru-RU" sz="3000" dirty="0" err="1"/>
              <a:t>рrоtесt</a:t>
            </a:r>
            <a:r>
              <a:rPr lang="ru-RU" sz="3000" dirty="0"/>
              <a:t> </a:t>
            </a:r>
            <a:r>
              <a:rPr lang="ru-RU" sz="3000" dirty="0" err="1"/>
              <a:t>thеmsеlvеs</a:t>
            </a:r>
            <a:r>
              <a:rPr lang="ru-RU" sz="3000" dirty="0"/>
              <a:t>, как он пометил в дневнике). Английскими буквами. Вид этого слова вызывает ужас... </a:t>
            </a:r>
            <a:r>
              <a:rPr lang="ru-RU" sz="3000" b="1" dirty="0" err="1"/>
              <a:t>zаshtshееshtshауоуshtshееkhsуа</a:t>
            </a:r>
            <a:r>
              <a:rPr lang="ru-RU" sz="3000" b="1" dirty="0"/>
              <a:t>.</a:t>
            </a:r>
            <a:r>
              <a:rPr lang="ru-RU" sz="3000" dirty="0"/>
              <a:t> Ни один англичанин или американец это слово произнести не в состоянии</a:t>
            </a:r>
            <a:r>
              <a:rPr lang="ru-RU" sz="3000" dirty="0" smtClean="0"/>
              <a:t>.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59657" y="3588097"/>
            <a:ext cx="8853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Один немецкий переводчик хвастался, что идеально знает русский язык, переведет любую фразу. Ну, ему и предложили перевести на немецкий: «Косил косой </a:t>
            </a:r>
            <a:r>
              <a:rPr lang="ru-RU" sz="3000" dirty="0" err="1"/>
              <a:t>косой</a:t>
            </a:r>
            <a:r>
              <a:rPr lang="ru-RU" sz="3000" dirty="0"/>
              <a:t> </a:t>
            </a:r>
            <a:r>
              <a:rPr lang="ru-RU" sz="3000" dirty="0" err="1"/>
              <a:t>косой</a:t>
            </a:r>
            <a:r>
              <a:rPr lang="ru-RU" sz="3000" dirty="0"/>
              <a:t>»...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286" y="5675086"/>
            <a:ext cx="8723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Это забавно, но «Чайник долго остывает» и «Чайник долго НЕ остывает» — одно и то же.</a:t>
            </a:r>
          </a:p>
        </p:txBody>
      </p:sp>
    </p:spTree>
    <p:extLst>
      <p:ext uri="{BB962C8B-B14F-4D97-AF65-F5344CB8AC3E}">
        <p14:creationId xmlns:p14="http://schemas.microsoft.com/office/powerpoint/2010/main" xmlns="" val="17663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d5qmjlya0ygtg.cloudfront.net/703/102/402/-349996994-202l6se-dklck5dj7kd5p00/original/fil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51" t="17808" r="5772" b="18454"/>
          <a:stretch/>
        </p:blipFill>
        <p:spPr bwMode="auto">
          <a:xfrm>
            <a:off x="236226" y="0"/>
            <a:ext cx="8907774" cy="33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kulturologia.ru/files/u18955/rr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5977"/>
          <a:stretch/>
        </p:blipFill>
        <p:spPr bwMode="auto">
          <a:xfrm>
            <a:off x="200372" y="3473903"/>
            <a:ext cx="8630294" cy="299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7815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/>
          <a:srcRect l="5238" t="54431" r="48571" b="16529"/>
          <a:stretch/>
        </p:blipFill>
        <p:spPr>
          <a:xfrm>
            <a:off x="493486" y="0"/>
            <a:ext cx="8198864" cy="3831771"/>
          </a:xfrm>
          <a:prstGeom prst="rect">
            <a:avLst/>
          </a:prstGeom>
        </p:spPr>
      </p:pic>
      <p:pic>
        <p:nvPicPr>
          <p:cNvPr id="13318" name="Picture 6" descr="http://domstihov.org/uploads/images/00/10/31/2018/12/01/e546f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259" b="25397"/>
          <a:stretch/>
        </p:blipFill>
        <p:spPr bwMode="auto">
          <a:xfrm>
            <a:off x="709458" y="3962400"/>
            <a:ext cx="7766919" cy="269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656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mg1.joyreactor.cc/pics/post/%D0%B0%D0%BD%D0%B5%D0%BA%D0%B4%D0%BE%D1%82%D1%8B-%D1%80%D0%B0%D1%81%D0%B8%D1%81%D1%82%D1%81%D0%BA%D0%B8%D0%B5-%D0%B0%D0%BD%D0%B5%D0%BA%D0%B4%D0%BE%D1%82%D1%8B-229055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84" t="1672" r="12627" b="8297"/>
          <a:stretch/>
        </p:blipFill>
        <p:spPr bwMode="auto">
          <a:xfrm>
            <a:off x="1480458" y="166355"/>
            <a:ext cx="6197600" cy="641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208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cs4.pikabu.ru/post_img/2016/01/11/12/og_og_145254373522394965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754" t="42185" r="13543" b="28699"/>
          <a:stretch/>
        </p:blipFill>
        <p:spPr bwMode="auto">
          <a:xfrm>
            <a:off x="861739" y="508000"/>
            <a:ext cx="7687176" cy="161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kulturologia.ru/files/u8921/z2-best-20-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347" t="26688" r="17870" b="21952"/>
          <a:stretch/>
        </p:blipFill>
        <p:spPr bwMode="auto">
          <a:xfrm>
            <a:off x="525274" y="2510973"/>
            <a:ext cx="8153906" cy="336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7511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cdn.fishki.net/upload/post/201508/12/1626602/1439294419_zdobuly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15" t="26103" r="11882" b="44102"/>
          <a:stretch/>
        </p:blipFill>
        <p:spPr bwMode="auto">
          <a:xfrm>
            <a:off x="349997" y="188686"/>
            <a:ext cx="8429899" cy="287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www.factroom.ru/wp-content/uploads/2016/11/6-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60" t="23483" r="5435" b="18983"/>
          <a:stretch/>
        </p:blipFill>
        <p:spPr bwMode="auto">
          <a:xfrm>
            <a:off x="195458" y="3352801"/>
            <a:ext cx="8738978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36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i05.fotocdn.net/s105/fc4b3aeaac954328/public_pin_l/226833324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185" b="18303"/>
          <a:stretch/>
        </p:blipFill>
        <p:spPr bwMode="auto">
          <a:xfrm>
            <a:off x="501372" y="145143"/>
            <a:ext cx="8155494" cy="29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pbs.twimg.com/media/CG2cPpKU8AEKmKu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917" b="14674"/>
          <a:stretch/>
        </p:blipFill>
        <p:spPr bwMode="auto">
          <a:xfrm>
            <a:off x="332894" y="3439886"/>
            <a:ext cx="8323972" cy="323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906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fsd.multiurok.ru/viewImage.php?image=http://monitorfm.ru/wp-content/uploads/2017/06/19.05-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55" t="37602" r="14385" b="36224"/>
          <a:stretch/>
        </p:blipFill>
        <p:spPr bwMode="auto">
          <a:xfrm>
            <a:off x="972260" y="116114"/>
            <a:ext cx="7300884" cy="15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avatars.mds.yandex.net/get-zen_doc/61014/pub_5aec0dd4ad0f2291ff294f6f_5af1d6eadd248465f4efd58a/scale_12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45" t="21484" r="6746" b="23105"/>
          <a:stretch/>
        </p:blipFill>
        <p:spPr bwMode="auto">
          <a:xfrm>
            <a:off x="921561" y="1814286"/>
            <a:ext cx="7402282" cy="246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ds02.infourok.ru/uploads/ex/0c69/0006ea38-0653f3d2/img2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426" t="59415" r="8051" b="23442"/>
          <a:stretch/>
        </p:blipFill>
        <p:spPr bwMode="auto">
          <a:xfrm>
            <a:off x="1197329" y="4412344"/>
            <a:ext cx="6826547" cy="222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376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8364" y="193963"/>
            <a:ext cx="67333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Весит на столбе объявление:</a:t>
            </a:r>
          </a:p>
          <a:p>
            <a:r>
              <a:rPr lang="ru-RU" sz="3200" dirty="0" smtClean="0"/>
              <a:t>«Лечу от всех болезней».</a:t>
            </a:r>
          </a:p>
          <a:p>
            <a:r>
              <a:rPr lang="ru-RU" sz="3200" dirty="0" smtClean="0"/>
              <a:t>Мимо идет прохожий и злобно бурчит:</a:t>
            </a:r>
          </a:p>
          <a:p>
            <a:r>
              <a:rPr lang="ru-RU" sz="3200" dirty="0" smtClean="0"/>
              <a:t>«Лети, лети, от всех не улетишь!»</a:t>
            </a:r>
            <a:endParaRPr lang="ru-RU" sz="3200" dirty="0"/>
          </a:p>
        </p:txBody>
      </p:sp>
      <p:pic>
        <p:nvPicPr>
          <p:cNvPr id="19460" name="Picture 4" descr="https://pbs.twimg.com/media/D_HzdcaWkAIf7PF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248" b="40676"/>
          <a:stretch/>
        </p:blipFill>
        <p:spPr bwMode="auto">
          <a:xfrm>
            <a:off x="342411" y="3214255"/>
            <a:ext cx="8552208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091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fresher.ru/mary/1-2017/tonkosti-russkogo-yazyka-13-otkrytok-s-filologicheskimi-nesuraznostyami/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628" t="20359" r="11735" b="28590"/>
          <a:stretch/>
        </p:blipFill>
        <p:spPr bwMode="auto">
          <a:xfrm>
            <a:off x="1052946" y="249383"/>
            <a:ext cx="7204363" cy="249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www.factroom.ru/wp-content/uploads/2016/11/14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545" t="23927" r="16930" b="20089"/>
          <a:stretch/>
        </p:blipFill>
        <p:spPr bwMode="auto">
          <a:xfrm>
            <a:off x="831272" y="3020293"/>
            <a:ext cx="7647709" cy="336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428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fs00.infourok.ru/images/doc/107/126470/img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79" t="22626" r="6666" b="11919"/>
          <a:stretch/>
        </p:blipFill>
        <p:spPr bwMode="auto">
          <a:xfrm>
            <a:off x="0" y="415636"/>
            <a:ext cx="8866909" cy="60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497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229" y="0"/>
            <a:ext cx="870857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Англичанин, француз и русский говорят о сложностях языков.</a:t>
            </a:r>
            <a:br>
              <a:rPr lang="ru-RU" sz="3200" dirty="0"/>
            </a:br>
            <a:r>
              <a:rPr lang="ru-RU" sz="3200" dirty="0"/>
              <a:t>Англичанин:</a:t>
            </a:r>
            <a:br>
              <a:rPr lang="ru-RU" sz="3200" dirty="0"/>
            </a:br>
            <a:r>
              <a:rPr lang="ru-RU" sz="3200" dirty="0"/>
              <a:t>- У нас произношение сложное. . Например, мы говорим "</a:t>
            </a:r>
            <a:r>
              <a:rPr lang="ru-RU" sz="3200" dirty="0" err="1"/>
              <a:t>Инаф</a:t>
            </a:r>
            <a:r>
              <a:rPr lang="ru-RU" sz="3200" dirty="0"/>
              <a:t>", а пишем "</a:t>
            </a:r>
            <a:r>
              <a:rPr lang="ru-RU" sz="3200" dirty="0" err="1"/>
              <a:t>Enough</a:t>
            </a:r>
            <a:r>
              <a:rPr lang="ru-RU" sz="3200" dirty="0"/>
              <a:t>".</a:t>
            </a:r>
            <a:br>
              <a:rPr lang="ru-RU" sz="3200" dirty="0"/>
            </a:br>
            <a:r>
              <a:rPr lang="ru-RU" sz="3200" dirty="0"/>
              <a:t>Француз:</a:t>
            </a:r>
            <a:br>
              <a:rPr lang="ru-RU" sz="3200" dirty="0"/>
            </a:br>
            <a:r>
              <a:rPr lang="ru-RU" sz="3200" dirty="0"/>
              <a:t>- У нас ещё всё сложнее. Говорим "Бордо" а пишем "</a:t>
            </a:r>
            <a:r>
              <a:rPr lang="ru-RU" sz="3200" dirty="0" err="1"/>
              <a:t>Bordeaux</a:t>
            </a:r>
            <a:r>
              <a:rPr lang="ru-RU" sz="3200" dirty="0"/>
              <a:t>".</a:t>
            </a:r>
            <a:br>
              <a:rPr lang="ru-RU" sz="3200" dirty="0"/>
            </a:br>
            <a:r>
              <a:rPr lang="ru-RU" sz="3200" dirty="0"/>
              <a:t>Русский:</a:t>
            </a:r>
            <a:br>
              <a:rPr lang="ru-RU" sz="3200" dirty="0"/>
            </a:br>
            <a:r>
              <a:rPr lang="ru-RU" sz="3200" dirty="0"/>
              <a:t>- Да это ещё что… Мы говорим: "</a:t>
            </a:r>
            <a:r>
              <a:rPr lang="ru-RU" sz="3200" dirty="0" err="1"/>
              <a:t>Чё</a:t>
            </a:r>
            <a:r>
              <a:rPr lang="ru-RU" sz="3200" dirty="0"/>
              <a:t>?", а пишем: "Повторите, пожалуйста".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232229" y="5532000"/>
            <a:ext cx="8708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Исключительно русское словосочетание: «Да нет» и «Давай бери».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xmlns="" val="290463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g0.joyreactor.cc/pics/post/%D0%B0%D0%BD%D0%B5%D0%BA%D0%B4%D0%BE%D1%82%D1%8B-%D0%B0%D0%BD%D0%B5%D0%BA%D0%B4%D0%BE%D1%82%D1%8B-%D0%BF%D1%80%D0%BE-%D1%81%D1%82%D1%83%D0%B4%D0%B5%D0%BD%D1%82%D0%BE%D0%B2-263114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1" t="3468" r="12163" b="15851"/>
          <a:stretch/>
        </p:blipFill>
        <p:spPr bwMode="auto">
          <a:xfrm>
            <a:off x="110836" y="277089"/>
            <a:ext cx="8808538" cy="412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5353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lubbeautiful.ru/wp-content/uploads/2018/03/wsi-imageoptim-5tulleasweo-850x625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2882" y="0"/>
            <a:ext cx="93268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959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yashik.tv/attach/joke/w/c/4/wc49jzlfh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829" t="13397" r="31275" b="12991"/>
          <a:stretch/>
        </p:blipFill>
        <p:spPr bwMode="auto">
          <a:xfrm>
            <a:off x="916030" y="443346"/>
            <a:ext cx="7479824" cy="612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54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657" y="0"/>
            <a:ext cx="88246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Как-то далёкая от религии девушка, оказавшаяся в компании верующих, спрашивает:</a:t>
            </a:r>
            <a:br>
              <a:rPr lang="ru-RU" sz="3200" dirty="0"/>
            </a:br>
            <a:r>
              <a:rPr lang="ru-RU" sz="3200" dirty="0"/>
              <a:t>— Что такое причастие?</a:t>
            </a:r>
            <a:br>
              <a:rPr lang="ru-RU" sz="3200" dirty="0"/>
            </a:br>
            <a:r>
              <a:rPr lang="ru-RU" sz="3200" dirty="0"/>
              <a:t>Ей наперебой принимаются объяснять о причастии всё, что </a:t>
            </a:r>
            <a:r>
              <a:rPr lang="ru-RU" sz="3200" dirty="0" smtClean="0"/>
              <a:t>он</a:t>
            </a:r>
            <a:r>
              <a:rPr lang="ru-RU" sz="3200" dirty="0" smtClean="0"/>
              <a:t>и</a:t>
            </a:r>
            <a:r>
              <a:rPr lang="ru-RU" sz="3200" dirty="0" smtClean="0"/>
              <a:t> </a:t>
            </a:r>
            <a:r>
              <a:rPr lang="ru-RU" sz="3200" dirty="0"/>
              <a:t>знают. Выслушав все объяснения девушка, с очень загруженным лицом спрашивает:</a:t>
            </a:r>
            <a:br>
              <a:rPr lang="ru-RU" sz="3200" dirty="0"/>
            </a:br>
            <a:r>
              <a:rPr lang="ru-RU" sz="3200" dirty="0"/>
              <a:t>— Ладно, а что такое тогда деепричастие?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59657" y="4194628"/>
            <a:ext cx="8853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Задача повышенной сложности для иностранцев на экзамене по русскому.</a:t>
            </a:r>
            <a:br>
              <a:rPr lang="ru-RU" sz="3200" dirty="0"/>
            </a:br>
            <a:r>
              <a:rPr lang="ru-RU" sz="3200" dirty="0"/>
              <a:t>Задача: расшифруйте "Еле-еле ели </a:t>
            </a:r>
            <a:r>
              <a:rPr lang="ru-RU" sz="3200" dirty="0" err="1"/>
              <a:t>ели</a:t>
            </a:r>
            <a:r>
              <a:rPr lang="ru-RU" sz="3200" dirty="0"/>
              <a:t> </a:t>
            </a:r>
            <a:r>
              <a:rPr lang="ru-RU" sz="3200" dirty="0" err="1"/>
              <a:t>ели</a:t>
            </a:r>
            <a:r>
              <a:rPr lang="ru-RU" sz="3200" dirty="0"/>
              <a:t>".</a:t>
            </a:r>
            <a:br>
              <a:rPr lang="ru-RU" sz="3200" dirty="0"/>
            </a:br>
            <a:r>
              <a:rPr lang="ru-RU" sz="3200" dirty="0"/>
              <a:t>Ответ: "Одни ёлки очень медленно поедали другие ёлки".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xmlns="" val="13613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657" y="159657"/>
            <a:ext cx="87521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Во время экзамена профессор спрашивает студента: - Что такое синоним?</a:t>
            </a:r>
            <a:br>
              <a:rPr lang="ru-RU" sz="3200" dirty="0"/>
            </a:br>
            <a:r>
              <a:rPr lang="ru-RU" sz="3200" dirty="0"/>
              <a:t>- Синоним - это такое слово, которое пишем вместо того, правописание которого не знаем.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59657" y="2221760"/>
            <a:ext cx="88101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Странный этот русский язык! Пирожок - единственное число, а полпирожка - множественное. Смотри: "Зачем мне </a:t>
            </a:r>
            <a:r>
              <a:rPr lang="ru-RU" sz="3200" b="1" dirty="0"/>
              <a:t>ТВОЙ </a:t>
            </a:r>
            <a:r>
              <a:rPr lang="ru-RU" sz="3200" dirty="0"/>
              <a:t>пирожок?" или "Зачем мне </a:t>
            </a:r>
            <a:r>
              <a:rPr lang="ru-RU" sz="3200" b="1" dirty="0"/>
              <a:t>ТВОИ</a:t>
            </a:r>
            <a:r>
              <a:rPr lang="ru-RU" sz="3200" dirty="0"/>
              <a:t> полпирожка?</a:t>
            </a:r>
            <a:endParaRPr lang="ru-RU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59657" y="4412343"/>
            <a:ext cx="86505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- И всё-таки жаль, что молодежь уже не помнит, кто такие Достоевский, Герцен, Грибоедов!..</a:t>
            </a:r>
            <a:br>
              <a:rPr lang="ru-RU" sz="3200" dirty="0"/>
            </a:br>
            <a:r>
              <a:rPr lang="ru-RU" sz="3200" dirty="0"/>
              <a:t>- Да-да, Вы только посмотрите, сколько грибоедов среди современной молодежи!!!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xmlns="" val="1865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571" y="0"/>
            <a:ext cx="89553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«Замолаживает», – сказал ямщик. Даль достал свою записную книжку и написал: «Замолаживать – </a:t>
            </a:r>
            <a:r>
              <a:rPr lang="ru-RU" sz="3200" dirty="0" err="1"/>
              <a:t>пасмурнеть</a:t>
            </a:r>
            <a:r>
              <a:rPr lang="ru-RU" sz="3200" dirty="0"/>
              <a:t>, заволакиваться тучками, клониться к ненастью».</a:t>
            </a:r>
            <a:br>
              <a:rPr lang="ru-RU" sz="3200" dirty="0"/>
            </a:br>
            <a:r>
              <a:rPr lang="ru-RU" sz="3200" dirty="0"/>
              <a:t>«Да, </a:t>
            </a:r>
            <a:r>
              <a:rPr lang="ru-RU" sz="3200" dirty="0" err="1"/>
              <a:t>молоз</a:t>
            </a:r>
            <a:r>
              <a:rPr lang="ru-RU" sz="3200" dirty="0"/>
              <a:t>… Не </a:t>
            </a:r>
            <a:r>
              <a:rPr lang="ru-RU" sz="3200" dirty="0" err="1"/>
              <a:t>замёлнзуть</a:t>
            </a:r>
            <a:r>
              <a:rPr lang="ru-RU" sz="3200" dirty="0"/>
              <a:t> бы, блин!» – добавил ямщик…</a:t>
            </a:r>
            <a:endParaRPr lang="ru-RU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188686" y="3235674"/>
            <a:ext cx="8766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Странности русского языка: девичник - женская вечеринка, а бабник - любвеобильный мужчина</a:t>
            </a:r>
            <a:endParaRPr lang="ru-RU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145142" y="4717142"/>
            <a:ext cx="8810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Русский язык очень сложен. Например 'охрана' и 'защита' - это синонимы, а 'правоохранительные' органы и 'правозащитные' - антонимы</a:t>
            </a:r>
            <a:r>
              <a:rPr lang="ru-RU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xmlns="" val="9571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7657" y="0"/>
            <a:ext cx="80989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Грабитель ворвался в банк:</a:t>
            </a:r>
            <a:br>
              <a:rPr lang="ru-RU" sz="3200" dirty="0"/>
            </a:br>
            <a:r>
              <a:rPr lang="ru-RU" sz="3200" dirty="0"/>
              <a:t>- Стоять! Это ограбление!</a:t>
            </a:r>
            <a:br>
              <a:rPr lang="ru-RU" sz="3200" dirty="0"/>
            </a:br>
            <a:r>
              <a:rPr lang="ru-RU" sz="3200" dirty="0"/>
              <a:t>Голос из очереди:</a:t>
            </a:r>
            <a:br>
              <a:rPr lang="ru-RU" sz="3200" dirty="0"/>
            </a:br>
            <a:r>
              <a:rPr lang="ru-RU" sz="3200" dirty="0"/>
              <a:t>- "Стоять" - это глагол, придурок</a:t>
            </a:r>
            <a:r>
              <a:rPr lang="ru-RU" sz="3200" dirty="0" smtClean="0"/>
              <a:t>!</a:t>
            </a:r>
            <a:endParaRPr lang="ru-RU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19314" y="2062103"/>
            <a:ext cx="8795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/>
              <a:t>Препoд</a:t>
            </a:r>
            <a:r>
              <a:rPr lang="ru-RU" sz="3200" dirty="0"/>
              <a:t>: - Не зря ведь пьеса Горьким была названа " На дне". На дне чего?</a:t>
            </a:r>
            <a:br>
              <a:rPr lang="ru-RU" sz="3200" dirty="0"/>
            </a:br>
            <a:r>
              <a:rPr lang="ru-RU" sz="3200" dirty="0" err="1"/>
              <a:t>Студeнт</a:t>
            </a:r>
            <a:r>
              <a:rPr lang="ru-RU" sz="3200" dirty="0"/>
              <a:t>: - На дне рождения?</a:t>
            </a:r>
            <a:endParaRPr lang="ru-RU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203200" y="3759200"/>
            <a:ext cx="875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К поэтам приходит муза, к поэтессам - музык.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203200" y="4499429"/>
            <a:ext cx="8752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«В конце концов среди концов найдешь конец ты наконец». Переведите это американцу и посмотрите в его глаза.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xmlns="" val="24220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028" y="434354"/>
            <a:ext cx="83457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Буква Ё реально необходима в русском языке. Например попробуйте переписать русскую народную пословицу: "С этим царем мы все передохнём." с буквой Е</a:t>
            </a:r>
            <a:r>
              <a:rPr lang="ru-RU" sz="3200" dirty="0" smtClean="0"/>
              <a:t>.</a:t>
            </a:r>
            <a:endParaRPr lang="ru-RU" sz="3200" dirty="0"/>
          </a:p>
        </p:txBody>
      </p:sp>
      <p:pic>
        <p:nvPicPr>
          <p:cNvPr id="1026" name="Picture 2" descr="https://innotekh.ru/images/a8/f192779ea2c7da8_700x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86" t="27385" r="7422" b="27586"/>
          <a:stretch/>
        </p:blipFill>
        <p:spPr bwMode="auto">
          <a:xfrm>
            <a:off x="311318" y="2714171"/>
            <a:ext cx="8392941" cy="28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8121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https://avatars.mds.yandex.net/get-zen_doc/224467/pub_5cc45c5487569900b3651e85_5cc45ca7f750ab00af5a87db/scale_120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677" t="26531" r="16773" b="23976"/>
          <a:stretch/>
        </p:blipFill>
        <p:spPr bwMode="auto">
          <a:xfrm>
            <a:off x="493486" y="725715"/>
            <a:ext cx="8157028" cy="46030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4109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382</Words>
  <Application>Microsoft Office PowerPoint</Application>
  <PresentationFormat>Экран (4:3)</PresentationFormat>
  <Paragraphs>22</Paragraphs>
  <Slides>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Polyakov</cp:lastModifiedBy>
  <cp:revision>14</cp:revision>
  <dcterms:created xsi:type="dcterms:W3CDTF">2020-09-08T08:12:33Z</dcterms:created>
  <dcterms:modified xsi:type="dcterms:W3CDTF">2023-09-15T10:28:44Z</dcterms:modified>
</cp:coreProperties>
</file>